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8" r:id="rId3"/>
    <p:sldId id="286" r:id="rId4"/>
    <p:sldId id="287" r:id="rId5"/>
    <p:sldId id="289" r:id="rId6"/>
    <p:sldId id="288" r:id="rId7"/>
    <p:sldId id="290" r:id="rId8"/>
    <p:sldId id="295" r:id="rId9"/>
    <p:sldId id="291" r:id="rId10"/>
    <p:sldId id="292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5926" autoAdjust="0"/>
  </p:normalViewPr>
  <p:slideViewPr>
    <p:cSldViewPr showGuides="1">
      <p:cViewPr varScale="1">
        <p:scale>
          <a:sx n="100" d="100"/>
          <a:sy n="100" d="100"/>
        </p:scale>
        <p:origin x="9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026DFD2-A866-824F-B71E-E509A4A501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5BA39C-6E1C-4547-B7C2-D60CAA1B18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FF20060-0ECC-E74E-8E7D-1B4099FE98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7D66711-2413-E341-9F4B-2FFF67C09D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3290CBA-867A-A249-9058-521F6F0B9D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6FDB8E0-E6E7-974C-BF9E-D6C9C9FBA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623DD-5357-8B4C-9C90-9A6377B3C6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7,000 farmers in Hawaii</a:t>
            </a:r>
          </a:p>
          <a:p>
            <a:endParaRPr lang="en-US" dirty="0" smtClean="0"/>
          </a:p>
          <a:p>
            <a:r>
              <a:rPr lang="en-US" dirty="0" smtClean="0"/>
              <a:t>Tell a story of how our brain/mind</a:t>
            </a:r>
            <a:r>
              <a:rPr lang="en-US" baseline="0" dirty="0" smtClean="0"/>
              <a:t> is a prediction machine that optimizes resources/body budget. How then can we support capitalization rate (social-emotional resources0 &amp; body budget for farmers.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Behavioral economists – </a:t>
            </a:r>
            <a:r>
              <a:rPr lang="en-US" baseline="0" dirty="0" err="1" smtClean="0"/>
              <a:t>Tversky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Kahenman</a:t>
            </a:r>
            <a:r>
              <a:rPr lang="en-US" baseline="0" dirty="0" smtClean="0"/>
              <a:t>, prospect theory, risk aversion – they won </a:t>
            </a:r>
            <a:r>
              <a:rPr lang="en-US" baseline="0" dirty="0" err="1" smtClean="0"/>
              <a:t>nobel</a:t>
            </a:r>
            <a:r>
              <a:rPr lang="en-US" baseline="0" dirty="0" smtClean="0"/>
              <a:t> prize because they took utility theory one step further by incorporating the reference point, and highlighting how perception is completely context dependent. The choices we exercise/risk vs. loss decisions depend on reference of where we are coming from. </a:t>
            </a:r>
          </a:p>
          <a:p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Highly stress profession requires farmers and their families to be highly adaptable and resilient in the face of uncertainty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Stressor - ‘chemical or biological agent, environmental condition, stimulus, or event that triggers stress in an organism. Reaction to that stress is referred to as ‘fight or flight” response.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Farm stress is the ‘stress experienced by farmers and their families as a result of the unique agricultural work environs”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Internalities, Typical stressors: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Constant </a:t>
            </a:r>
            <a:r>
              <a:rPr lang="en-US" dirty="0" err="1" smtClean="0"/>
              <a:t>responsbilities</a:t>
            </a:r>
            <a:r>
              <a:rPr lang="en-US" dirty="0" smtClean="0"/>
              <a:t> - off-farm employment to support farm and </a:t>
            </a:r>
            <a:r>
              <a:rPr lang="en-US" dirty="0" err="1" smtClean="0"/>
              <a:t>family..increased</a:t>
            </a:r>
            <a:r>
              <a:rPr lang="en-US" dirty="0" smtClean="0"/>
              <a:t> weariness and loneliness. Rurality - separation from others, Loneliness is a HUGE risk factor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Location - farm both place of living and earning income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Multigenerations</a:t>
            </a:r>
            <a:r>
              <a:rPr lang="en-US" dirty="0" smtClean="0"/>
              <a:t> - family dynamics and conflict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Access, affordability, and acceptance (stigma) to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Externalities,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Weather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Market prices/tariffs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debt/cash flow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Health care costs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Reducing stigma is a major desire: 87% farmers/farm workers say it is important to reduce stigma about mental health in ag community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Main obstacles for seeking help/treatment: cost, availability, accessibility, stigma, </a:t>
            </a:r>
            <a:r>
              <a:rPr lang="en-US" dirty="0" err="1" smtClean="0"/>
              <a:t>embarassment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Percentage of farmers/farmworkers who thinks social isolation impacts farmer’s mental health increased 22% since April 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Janna </a:t>
            </a:r>
            <a:r>
              <a:rPr lang="en-US" dirty="0" err="1" smtClean="0"/>
              <a:t>Imel</a:t>
            </a:r>
            <a:r>
              <a:rPr lang="en-US" dirty="0" smtClean="0"/>
              <a:t> 2019 Dissertation (Virginia Commonwealth): over last century, farming has shifted away from community task to a task individual to the farmer and family. Changes in social structure have reduced opportunities for social engagement and coping mechanisms once anchored in the social support of the farming village (</a:t>
            </a:r>
            <a:r>
              <a:rPr lang="en-US" dirty="0" err="1" smtClean="0"/>
              <a:t>Donham</a:t>
            </a:r>
            <a:r>
              <a:rPr lang="en-US" dirty="0" smtClean="0"/>
              <a:t>  &amp; </a:t>
            </a:r>
            <a:r>
              <a:rPr lang="en-US" dirty="0" err="1" smtClean="0"/>
              <a:t>Thelin</a:t>
            </a:r>
            <a:r>
              <a:rPr lang="en-US" dirty="0" smtClean="0"/>
              <a:t>, 2016). the actual act of farming today is more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independent and isolating due to changes in crop production (e.g., specializing in one crop versus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raising small amounts of various crops, and needing to increase crop production to make a profit)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and increases in technology (e.g., equipment to help with gathering crops versus needing the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of community members to gather crops; </a:t>
            </a:r>
            <a:r>
              <a:rPr lang="en-US" dirty="0" err="1" smtClean="0"/>
              <a:t>Donham</a:t>
            </a:r>
            <a:r>
              <a:rPr lang="en-US" dirty="0" smtClean="0"/>
              <a:t> &amp; </a:t>
            </a:r>
            <a:r>
              <a:rPr lang="en-US" dirty="0" err="1" smtClean="0"/>
              <a:t>Thelin</a:t>
            </a:r>
            <a:r>
              <a:rPr lang="en-US" dirty="0" smtClean="0"/>
              <a:t>, 2016).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In problem-focused coping, the individual attempts to modify the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problem, often resulting in the creation of problem-solving strategies and working to solve the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problem causing stress (Lazarus &amp; </a:t>
            </a:r>
            <a:r>
              <a:rPr lang="en-US" dirty="0" err="1" smtClean="0"/>
              <a:t>Folkman</a:t>
            </a:r>
            <a:r>
              <a:rPr lang="en-US" dirty="0" smtClean="0"/>
              <a:t>, 1984). E.g., changing the equipment break, leaks). emotion-focused coping centers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 the individual working to manage emotional distress resulting from the stressor (Lazarus &amp;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Folkman</a:t>
            </a:r>
            <a:r>
              <a:rPr lang="en-US" dirty="0" smtClean="0"/>
              <a:t>, 1984). Emotion-focused coping is frequently used in situations where a stressor cannot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 eliminated (e.g., the death of a friend; Hovey &amp; Seligman, 2006). stressors that they cannot fix, but must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endure (e.g., droughts, changes in commodity prices, the death of livestock, and the loss of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crop, etc.). If farmers try to apply problem-focused coping strategies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 uncontrollable external stressors (e.g., government regulations and economic changes), they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can end up feeling powerless and experience learned helplessness, which can increase anxious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and depressive symptoms (</a:t>
            </a:r>
            <a:r>
              <a:rPr lang="en-US" dirty="0" err="1" smtClean="0"/>
              <a:t>Lefcourt</a:t>
            </a:r>
            <a:r>
              <a:rPr lang="en-US" dirty="0" smtClean="0"/>
              <a:t> &amp; Martin, 1983). Emotion-focused coping can take on many forms including reaching out to social support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networks, reinterpreting events in a positive light, focusing on and venting of the emotions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associated with the stressor, denial, acceptance, and using religion (Baker &amp; </a:t>
            </a:r>
            <a:r>
              <a:rPr lang="en-US" dirty="0" err="1" smtClean="0"/>
              <a:t>Berenbaum</a:t>
            </a:r>
            <a:r>
              <a:rPr lang="en-US" dirty="0" smtClean="0"/>
              <a:t>, 2007;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Carver, </a:t>
            </a:r>
            <a:r>
              <a:rPr lang="en-US" dirty="0" err="1" smtClean="0"/>
              <a:t>Scheier</a:t>
            </a:r>
            <a:r>
              <a:rPr lang="en-US" dirty="0" smtClean="0"/>
              <a:t>, &amp; Weintraub, 1989). Above all, farmers across the board in coping studies consistently mention using their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social support network to cope with stressors. However, with the changing landscape of rural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areas and farm families (e.g., rural population increasingly moving to cities) farmers may see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loss of in-person social networking and need to adopt other ways of coping. Although coping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strategies used by farmers in response to stress have been investigated, the research was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conducted decades ago and may not apply to the current cohort of aging and older farmers (i.e.,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baby-boomer generation). this study explored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dispositional mindfulness as a potential coping mechanism for farmers, which can be applied by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 individual when social support is unavailable.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State mindfulness vs. trait mindfulness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dispositionally</a:t>
            </a:r>
            <a:r>
              <a:rPr lang="en-US" dirty="0" smtClean="0"/>
              <a:t> mindful person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confronts the stressful situation with curiosity and openness, overriding the mind’s tendency 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make quick judgments (Garland, Gaylord, &amp; Fredrickson, 2011). Individuals higher 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dispositional mindfulness are more apt to draw their attention to the present without ruminating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 past or future events (Brown &amp; Ryan, 2003).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dispositional mindfulness may have the ability to empower farmers in the face of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uncontrollable stressors by providing more cognitive flexibility and allowing farmers to decenter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from negative thoughts that automatically arise out of stressful situations.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 Garland et al. (2011),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“Mindfulness and reappraisal may be linchpins of resilience, unlocking the basic human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potential to thrive amidst the unrelenting demands of living” (p. 8). Dispositional mindfulness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shows potential as a tool for farmers to help them thrive in even one of the most demanding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challenging professions that is also inseparable from their lives.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Perceived control is adaptive mechanism linked to better self-regulation and wellbeing, but only in situations where it’s controllable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For example,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when farm stress is considered solely as an individual problem and not in the context of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pressures from outside forces, the farmer tends to internalize the stress, take blame for their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current predicament, and can feel guilty for not “succeeding” (</a:t>
            </a:r>
            <a:r>
              <a:rPr lang="en-US" dirty="0" err="1" smtClean="0"/>
              <a:t>Kubik</a:t>
            </a:r>
            <a:r>
              <a:rPr lang="en-US" dirty="0" smtClean="0"/>
              <a:t> &amp; Moore, 2003).Although a farming “failure” (e.g., loss of a crop,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not having help to run the farm, not having enough cash or capital for the farm, or not being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assured of the farm’s future, etc.) seems incredibly personal to the farmer, the reality is that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aspects of the “failure” are also linked to economic, political, and social factors, yet the farmer 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often internalizing the majority of the responsibility (</a:t>
            </a:r>
            <a:r>
              <a:rPr lang="en-US" dirty="0" err="1" smtClean="0"/>
              <a:t>Kubik</a:t>
            </a:r>
            <a:r>
              <a:rPr lang="en-US" dirty="0" smtClean="0"/>
              <a:t> &amp; Moore, 2003).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new farm bill, “The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Agriculture Improvement Act of 2018,” promises to provide Federal funds for behavioral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mental health resources in farming communities.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Striking difference between visits to doctors for physical concerns (74%) vs. mental/emotional </a:t>
            </a:r>
            <a:r>
              <a:rPr lang="en-US" dirty="0" err="1" smtClean="0"/>
              <a:t>concers</a:t>
            </a:r>
            <a:r>
              <a:rPr lang="en-US" dirty="0" smtClean="0"/>
              <a:t> (31%). Stigma asking for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23DD-5357-8B4C-9C90-9A6377B3C6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11430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19543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7620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CC04986-52D0-2648-87D8-8C54157040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643B82-F2BF-F247-B3A1-FE77438F3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657600"/>
            <a:ext cx="91440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Times" pitchFamily="2" charset="0"/>
              </a:defRPr>
            </a:lvl1pPr>
            <a:lvl3pPr marL="914400" indent="0" algn="ctr">
              <a:buNone/>
              <a:defRPr/>
            </a:lvl3pPr>
          </a:lstStyle>
          <a:p>
            <a:pPr lvl="0"/>
            <a:endParaRPr lang="en-US" dirty="0"/>
          </a:p>
        </p:txBody>
      </p:sp>
      <p:pic>
        <p:nvPicPr>
          <p:cNvPr id="13" name="Picture 12" descr="College of Tropical Agriculture and Human Resources logotype with University of Hawaii logo" title="CTAHR nameplate">
            <a:extLst>
              <a:ext uri="{FF2B5EF4-FFF2-40B4-BE49-F238E27FC236}">
                <a16:creationId xmlns:a16="http://schemas.microsoft.com/office/drawing/2014/main" id="{251E363E-A298-0644-A164-4FDC49949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5334000"/>
            <a:ext cx="3048000" cy="14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537-F4FD-D74A-BF48-978049FA26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4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E8D2-9B9D-044B-93CA-51907154E7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1"/>
            <a:ext cx="10515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199"/>
            <a:ext cx="5181600" cy="41957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1199"/>
            <a:ext cx="5181600" cy="41957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74BD-4BF9-9F4D-B064-A26D1181AF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9938-091D-2743-84E8-51C65B28BF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90600"/>
            <a:ext cx="3932237" cy="10668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9F21-1859-614F-817F-F558A84945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6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800"/>
            <a:ext cx="3932237" cy="990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D51B-94C5-7A47-A7F8-6D683157E2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94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69A6-E808-A244-93D1-1CE87BFB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066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B58C0-EA8A-F046-8230-ED6C3A98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3292E-A036-864E-A291-AC052920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273BD-E67E-A547-9EDC-D4B3845F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E8D2-9B9D-044B-93CA-51907154E7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86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727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F4E9E8D2-9B9D-044B-93CA-51907154E7B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4" name="Picture 23" descr="College of Tropical Agriculture and Human Resources logotype with Univeristy of Hawaii logo on green background" title="CTAHR slide banner ">
            <a:extLst>
              <a:ext uri="{FF2B5EF4-FFF2-40B4-BE49-F238E27FC236}">
                <a16:creationId xmlns:a16="http://schemas.microsoft.com/office/drawing/2014/main" id="{59E53314-8E72-3644-8134-B0A034A74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1679" b="7737"/>
          <a:stretch/>
        </p:blipFill>
        <p:spPr>
          <a:xfrm>
            <a:off x="0" y="0"/>
            <a:ext cx="12192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7" r:id="rId6"/>
    <p:sldLayoutId id="2147483666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hawaii.edu/sowwell/hom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A3E0-4FF3-4248-8A13-77628B003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Farm Ranch Stress Assistance Network</a:t>
            </a:r>
            <a:br>
              <a:rPr lang="en-US" dirty="0" smtClean="0"/>
            </a:br>
            <a:r>
              <a:rPr lang="en-US" dirty="0" smtClean="0"/>
              <a:t>HDOA-CTAHR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Seeds of Wellbeing Survey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953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Ag Producer &amp; `</a:t>
            </a:r>
            <a:r>
              <a:rPr lang="en-US" dirty="0" err="1" smtClean="0"/>
              <a:t>Ohana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468563"/>
            <a:ext cx="10515600" cy="3662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Agricultural </a:t>
            </a:r>
            <a:r>
              <a:rPr lang="en-US" dirty="0"/>
              <a:t>Industry &amp; Role</a:t>
            </a:r>
          </a:p>
          <a:p>
            <a:pPr lvl="1"/>
            <a:r>
              <a:rPr lang="en-US" dirty="0"/>
              <a:t>Years in industry</a:t>
            </a:r>
          </a:p>
          <a:p>
            <a:pPr lvl="1"/>
            <a:r>
              <a:rPr lang="en-US" dirty="0"/>
              <a:t>Acreage (select categories)</a:t>
            </a:r>
          </a:p>
          <a:p>
            <a:pPr lvl="1"/>
            <a:r>
              <a:rPr lang="en-US" dirty="0"/>
              <a:t>Gross revenue (broad categories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Stress &amp; Health Questionnaire</a:t>
            </a:r>
          </a:p>
          <a:p>
            <a:r>
              <a:rPr lang="en-US" dirty="0" smtClean="0"/>
              <a:t>What stresses you?</a:t>
            </a:r>
          </a:p>
          <a:p>
            <a:r>
              <a:rPr lang="en-US" dirty="0" smtClean="0"/>
              <a:t>How do you cope?</a:t>
            </a:r>
          </a:p>
          <a:p>
            <a:r>
              <a:rPr lang="en-US" dirty="0" smtClean="0"/>
              <a:t>What is your preference for service/support topics</a:t>
            </a:r>
          </a:p>
          <a:p>
            <a:r>
              <a:rPr lang="en-US" dirty="0" smtClean="0"/>
              <a:t>What is your preference for delivery of service/support topics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55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11658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take next 10 minutes to scan this QR code, or copy &amp; paste this link to complete the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2819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758804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https:tahr.qualtrics.com/jfe/form/SV_23Psq5DWbUP43SC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9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10515600" cy="1325563"/>
          </a:xfrm>
        </p:spPr>
        <p:txBody>
          <a:bodyPr/>
          <a:lstStyle/>
          <a:p>
            <a:r>
              <a:rPr lang="en-US" dirty="0" smtClean="0"/>
              <a:t>Recruitment Flyers, </a:t>
            </a:r>
            <a:r>
              <a:rPr lang="en-US" sz="3200" dirty="0" smtClean="0"/>
              <a:t>available in 7 languages too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93111"/>
              </p:ext>
            </p:extLst>
          </p:nvPr>
        </p:nvGraphicFramePr>
        <p:xfrm>
          <a:off x="3848100" y="927700"/>
          <a:ext cx="4191000" cy="59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198" imgH="8020037" progId="Acrobat.Document.2015">
                  <p:embed/>
                </p:oleObj>
              </mc:Choice>
              <mc:Fallback>
                <p:oleObj name="Acrobat Document" r:id="rId3" imgW="5667198" imgH="8020037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8100" y="927700"/>
                        <a:ext cx="4191000" cy="59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19400"/>
            <a:ext cx="5954332" cy="36329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393" y="608871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Context: Farmer’s Mental Health on the Mainland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918" y="1627930"/>
            <a:ext cx="11169203" cy="3662363"/>
          </a:xfrm>
        </p:spPr>
        <p:txBody>
          <a:bodyPr/>
          <a:lstStyle/>
          <a:p>
            <a:r>
              <a:rPr lang="en-US" dirty="0" smtClean="0"/>
              <a:t>Depression 4.5 higher than U.S. </a:t>
            </a:r>
            <a:r>
              <a:rPr lang="en-US" sz="2000" dirty="0" smtClean="0"/>
              <a:t>average (</a:t>
            </a:r>
            <a:r>
              <a:rPr lang="en-US" sz="2000" dirty="0" err="1" smtClean="0"/>
              <a:t>Imel</a:t>
            </a:r>
            <a:r>
              <a:rPr lang="en-US" sz="2000" dirty="0" smtClean="0"/>
              <a:t>, 2019; </a:t>
            </a:r>
            <a:r>
              <a:rPr lang="en-US" sz="2000" dirty="0" err="1" smtClean="0"/>
              <a:t>Ringgenburg</a:t>
            </a:r>
            <a:r>
              <a:rPr lang="en-US" sz="2000" dirty="0" smtClean="0"/>
              <a:t> et al., 2018)</a:t>
            </a:r>
          </a:p>
          <a:p>
            <a:r>
              <a:rPr lang="en-US" dirty="0" smtClean="0"/>
              <a:t>Suicide outnumbered homicide rates</a:t>
            </a:r>
          </a:p>
          <a:p>
            <a:r>
              <a:rPr lang="en-US" dirty="0" smtClean="0"/>
              <a:t>During 2018 farm crisis &amp; Covid-19, issue is looming large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296148"/>
            <a:ext cx="1752600" cy="5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0515600" cy="1325563"/>
          </a:xfrm>
        </p:spPr>
        <p:txBody>
          <a:bodyPr/>
          <a:lstStyle/>
          <a:p>
            <a:r>
              <a:rPr lang="en-US" dirty="0" smtClean="0"/>
              <a:t>Context: What about for Hawaii?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6163"/>
            <a:ext cx="10515600" cy="3662363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Absence of data on farmer’s mental health, yet economic trends suggest increasing financial stress </a:t>
            </a:r>
            <a:r>
              <a:rPr lang="en-US" sz="2400" dirty="0">
                <a:solidFill>
                  <a:schemeClr val="dk1"/>
                </a:solidFill>
              </a:rPr>
              <a:t>(La Croix &amp; </a:t>
            </a:r>
            <a:r>
              <a:rPr lang="en-US" sz="2400" dirty="0" err="1">
                <a:solidFill>
                  <a:schemeClr val="dk1"/>
                </a:solidFill>
              </a:rPr>
              <a:t>Mak</a:t>
            </a:r>
            <a:r>
              <a:rPr lang="en-US" sz="2400" dirty="0">
                <a:solidFill>
                  <a:schemeClr val="dk1"/>
                </a:solidFill>
              </a:rPr>
              <a:t>, 2021) </a:t>
            </a:r>
            <a:endParaRPr lang="en-US" sz="2400" dirty="0" smtClean="0">
              <a:solidFill>
                <a:schemeClr val="dk1"/>
              </a:solidFill>
            </a:endParaRPr>
          </a:p>
          <a:p>
            <a:pPr lvl="0"/>
            <a:r>
              <a:rPr lang="en-US" sz="2400" dirty="0" smtClean="0">
                <a:solidFill>
                  <a:schemeClr val="dk1"/>
                </a:solidFill>
              </a:rPr>
              <a:t>CTAHR Extension’s covid-19 impact survey in 2020 with 388 ag producers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One item asked about perception of stress due to covid-19 (see next slide)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3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494690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1674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152400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FRSAN Project in Hawaii: Seeds of Wellbeing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sites.google.com/Hawaii.edu/sowwell/home</a:t>
            </a:r>
            <a:r>
              <a:rPr lang="en-US" dirty="0">
                <a:hlinkClick r:id="rId3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7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10515600" cy="1325563"/>
          </a:xfrm>
        </p:spPr>
        <p:txBody>
          <a:bodyPr/>
          <a:lstStyle/>
          <a:p>
            <a:r>
              <a:rPr lang="en-US" dirty="0" smtClean="0"/>
              <a:t>Seeds of Wellbeing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11049000" cy="4114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Goal:</a:t>
            </a:r>
            <a:r>
              <a:rPr lang="en-US" dirty="0" smtClean="0"/>
              <a:t> Understand the stressors, coping, resiliency, of Hawai’i Ag Producers, and what they want for resources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How?</a:t>
            </a:r>
          </a:p>
          <a:p>
            <a:pPr lvl="1"/>
            <a:r>
              <a:rPr lang="en-US" dirty="0" smtClean="0"/>
              <a:t>Survey: Input from Primary Ag Producer &amp; Family Members/`</a:t>
            </a:r>
            <a:r>
              <a:rPr lang="en-US" dirty="0" err="1" smtClean="0"/>
              <a:t>Ohana</a:t>
            </a:r>
            <a:endParaRPr lang="en-US" dirty="0" smtClean="0"/>
          </a:p>
          <a:p>
            <a:pPr lvl="2"/>
            <a:r>
              <a:rPr lang="en-US" dirty="0" smtClean="0"/>
              <a:t>Currently available online</a:t>
            </a:r>
          </a:p>
          <a:p>
            <a:pPr lvl="2"/>
            <a:r>
              <a:rPr lang="en-US" dirty="0" smtClean="0"/>
              <a:t>Note: results of mainland’s needs assessment (very, very low response rate); Hawaii can be the exemplary, model state, &amp; can lead the way on this!</a:t>
            </a:r>
          </a:p>
          <a:p>
            <a:pPr lvl="1"/>
            <a:r>
              <a:rPr lang="en-US" dirty="0" smtClean="0"/>
              <a:t>Interview, can be conducted…</a:t>
            </a:r>
          </a:p>
          <a:p>
            <a:pPr lvl="2"/>
            <a:r>
              <a:rPr lang="en-US" dirty="0" smtClean="0"/>
              <a:t>Phone</a:t>
            </a:r>
          </a:p>
          <a:p>
            <a:pPr lvl="2"/>
            <a:r>
              <a:rPr lang="en-US" dirty="0" smtClean="0"/>
              <a:t>Zoom</a:t>
            </a:r>
          </a:p>
          <a:p>
            <a:pPr lvl="2"/>
            <a:r>
              <a:rPr lang="en-US" dirty="0" smtClean="0"/>
              <a:t>In-Person</a:t>
            </a:r>
          </a:p>
          <a:p>
            <a:r>
              <a:rPr lang="en-US" dirty="0" smtClean="0"/>
              <a:t>Why is this important?</a:t>
            </a:r>
          </a:p>
          <a:p>
            <a:pPr lvl="1"/>
            <a:r>
              <a:rPr lang="en-US" dirty="0" smtClean="0"/>
              <a:t>The responses will determine what we develop &amp; offer</a:t>
            </a:r>
          </a:p>
          <a:p>
            <a:pPr lvl="1"/>
            <a:r>
              <a:rPr lang="en-US" dirty="0" smtClean="0"/>
              <a:t>Allow us to map &amp; understand relationship between stress &amp; health outcomes for Hawaii’s ag producers =&gt; gives us ammunition to advocate for more resources to farmers!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6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439400" cy="1062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Example: Mapping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38200"/>
            <a:ext cx="8686800" cy="59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439400" cy="1062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Example: Mapping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828842"/>
            <a:ext cx="8801100" cy="60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10515600" cy="1325563"/>
          </a:xfrm>
        </p:spPr>
        <p:txBody>
          <a:bodyPr/>
          <a:lstStyle/>
          <a:p>
            <a:r>
              <a:rPr lang="en-US" dirty="0" smtClean="0"/>
              <a:t>Primary Ag Producer &amp; `</a:t>
            </a:r>
            <a:r>
              <a:rPr lang="en-US" dirty="0" err="1" smtClean="0"/>
              <a:t>Ohana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0896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Available in </a:t>
            </a:r>
            <a:r>
              <a:rPr lang="en-US" dirty="0" smtClean="0">
                <a:solidFill>
                  <a:srgbClr val="00B0F0"/>
                </a:solidFill>
              </a:rPr>
              <a:t>7 languages </a:t>
            </a:r>
            <a:r>
              <a:rPr lang="en-US" dirty="0" smtClean="0"/>
              <a:t>(English, </a:t>
            </a:r>
            <a:r>
              <a:rPr lang="en-US" dirty="0" err="1" smtClean="0"/>
              <a:t>Chuukese</a:t>
            </a:r>
            <a:r>
              <a:rPr lang="en-US" dirty="0" smtClean="0"/>
              <a:t>, Chinese, Ilokano, Spanish, Thai, Vietnamese)</a:t>
            </a:r>
          </a:p>
          <a:p>
            <a:r>
              <a:rPr lang="en-US" dirty="0" smtClean="0"/>
              <a:t>10-15 minutes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Anonymous &amp; Confidential</a:t>
            </a:r>
          </a:p>
          <a:p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Age, Gender, Marital Status, Educational Level, Insurance Status, Residence County/Zip Code, Ethnicity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5193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1553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Helvetica</vt:lpstr>
      <vt:lpstr>Times</vt:lpstr>
      <vt:lpstr>Blank</vt:lpstr>
      <vt:lpstr>Acrobat Document</vt:lpstr>
      <vt:lpstr> Farm Ranch Stress Assistance Network HDOA-CTAHR    Seeds of Wellbeing Survey</vt:lpstr>
      <vt:lpstr>Context: Farmer’s Mental Health on the Mainland</vt:lpstr>
      <vt:lpstr>Context: What about for Hawaii?</vt:lpstr>
      <vt:lpstr>PowerPoint Presentation</vt:lpstr>
      <vt:lpstr>PowerPoint Presentation</vt:lpstr>
      <vt:lpstr>Seeds of Wellbeing Needs Assessment</vt:lpstr>
      <vt:lpstr>Example: Mapping</vt:lpstr>
      <vt:lpstr>Example: Mapping</vt:lpstr>
      <vt:lpstr>Primary Ag Producer &amp; `Ohana Survey</vt:lpstr>
      <vt:lpstr>Primary Ag Producer &amp; `Ohana Survey</vt:lpstr>
      <vt:lpstr>Please take next 10 minutes to scan this QR code, or copy &amp; paste this link to complete the survey</vt:lpstr>
      <vt:lpstr>Recruitment Flyers, available in 7 languages too</vt:lpstr>
    </vt:vector>
  </TitlesOfParts>
  <Company>UH-CTAHR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 Hakoda</dc:creator>
  <cp:lastModifiedBy>Thao Le</cp:lastModifiedBy>
  <cp:revision>54</cp:revision>
  <dcterms:created xsi:type="dcterms:W3CDTF">2010-05-28T23:08:41Z</dcterms:created>
  <dcterms:modified xsi:type="dcterms:W3CDTF">2021-10-24T21:01:41Z</dcterms:modified>
</cp:coreProperties>
</file>