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368" r:id="rId2"/>
    <p:sldId id="339" r:id="rId3"/>
    <p:sldId id="359" r:id="rId4"/>
    <p:sldId id="366" r:id="rId5"/>
    <p:sldId id="367" r:id="rId6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C141"/>
    <a:srgbClr val="7B8F3A"/>
    <a:srgbClr val="4EA56A"/>
    <a:srgbClr val="8A934B"/>
    <a:srgbClr val="586E2E"/>
    <a:srgbClr val="0017FF"/>
    <a:srgbClr val="324A7A"/>
    <a:srgbClr val="5477A7"/>
    <a:srgbClr val="5987C5"/>
    <a:srgbClr val="588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46"/>
    <p:restoredTop sz="74355"/>
  </p:normalViewPr>
  <p:slideViewPr>
    <p:cSldViewPr snapToGrid="0" snapToObjects="1">
      <p:cViewPr varScale="1">
        <p:scale>
          <a:sx n="88" d="100"/>
          <a:sy n="88" d="100"/>
        </p:scale>
        <p:origin x="232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64234-6A2D-2E40-97A4-8B4E00EA4154}" type="datetimeFigureOut">
              <a:rPr lang="en-US" smtClean="0"/>
              <a:t>7/19/24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C91B0-CF1A-824D-A406-439440F8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5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2419A5BA-613B-0F47-9546-77B7C70E89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6DA7434-974E-A04C-AE6F-9B5097E7A352}" type="slidenum">
              <a:rPr lang="en-US" altLang="en-US" smtClean="0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7EAA2773-6311-EE46-A1CA-40E345B06A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028950" y="857250"/>
            <a:ext cx="30861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4A15069-387B-DC4A-82C4-74DCDA91E7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28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DCC092FA-17E8-0C5C-1017-9E57F32C06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BBD79C88-14B2-1CE4-A880-C576B683A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83F7A37-D97E-173A-FAA4-9698C45340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8FCA293-6362-B14B-A50A-8A7E9F243389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C91B0-CF1A-824D-A406-439440F82C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85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C91B0-CF1A-824D-A406-439440F82C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22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ED314B4A-B5E5-F46A-9C0B-41B53674A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E75F75A1-5768-9C86-80F4-2BFA0A5A10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4377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8D8A-C3CB-9546-A02F-FDD5E34197A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1A8E-1754-9D4B-9C66-481CD0101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06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8D8A-C3CB-9546-A02F-FDD5E34197A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1A8E-1754-9D4B-9C66-481CD0101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25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8D8A-C3CB-9546-A02F-FDD5E34197A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1A8E-1754-9D4B-9C66-481CD0101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9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8D8A-C3CB-9546-A02F-FDD5E34197A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1A8E-1754-9D4B-9C66-481CD0101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7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8D8A-C3CB-9546-A02F-FDD5E34197A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1A8E-1754-9D4B-9C66-481CD0101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0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8D8A-C3CB-9546-A02F-FDD5E34197A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1A8E-1754-9D4B-9C66-481CD0101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39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8D8A-C3CB-9546-A02F-FDD5E34197A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1A8E-1754-9D4B-9C66-481CD0101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03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8D8A-C3CB-9546-A02F-FDD5E34197A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1A8E-1754-9D4B-9C66-481CD0101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51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8D8A-C3CB-9546-A02F-FDD5E34197A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1A8E-1754-9D4B-9C66-481CD0101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6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8D8A-C3CB-9546-A02F-FDD5E34197A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1A8E-1754-9D4B-9C66-481CD0101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8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8D8A-C3CB-9546-A02F-FDD5E34197A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1A8E-1754-9D4B-9C66-481CD0101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2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48D8A-C3CB-9546-A02F-FDD5E34197A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F1A8E-1754-9D4B-9C66-481CD0101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9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ield of plants with a mountain in the background&#10;&#10;Description automatically generated">
            <a:extLst>
              <a:ext uri="{FF2B5EF4-FFF2-40B4-BE49-F238E27FC236}">
                <a16:creationId xmlns:a16="http://schemas.microsoft.com/office/drawing/2014/main" id="{E24B33EF-D9F5-FEA8-1859-884FD4D864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18741"/>
            <a:ext cx="4965688" cy="2739259"/>
          </a:xfrm>
          <a:prstGeom prst="rect">
            <a:avLst/>
          </a:prstGeom>
        </p:spPr>
      </p:pic>
      <p:sp>
        <p:nvSpPr>
          <p:cNvPr id="15363" name="TextBox 2">
            <a:extLst>
              <a:ext uri="{FF2B5EF4-FFF2-40B4-BE49-F238E27FC236}">
                <a16:creationId xmlns:a16="http://schemas.microsoft.com/office/drawing/2014/main" id="{D7FBAB16-C758-714B-85F2-4935733CD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688" y="4542121"/>
            <a:ext cx="3841424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350" b="1" dirty="0">
                <a:latin typeface="Helvetica" pitchFamily="2" charset="0"/>
                <a:cs typeface="Arial Black" panose="020B0604020202020204" pitchFamily="34" charset="0"/>
              </a:rPr>
              <a:t>Presented by: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7AC141"/>
                </a:solidFill>
                <a:latin typeface="Helvetica" pitchFamily="2" charset="0"/>
                <a:cs typeface="Arial Black" panose="020B0604020202020204" pitchFamily="34" charset="0"/>
              </a:rPr>
              <a:t>Bob King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Helvetica" pitchFamily="2" charset="0"/>
                <a:cs typeface="Arial Black" panose="020B0604020202020204" pitchFamily="34" charset="0"/>
              </a:rPr>
              <a:t>Founder &amp; President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900" b="1" dirty="0">
              <a:latin typeface="Helvetica" pitchFamily="2" charset="0"/>
              <a:cs typeface="Arial Black" panose="020B0604020202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350" dirty="0">
                <a:latin typeface="Helvetica" pitchFamily="2" charset="0"/>
                <a:cs typeface="Arial Black" panose="020B0604020202020204" pitchFamily="34" charset="0"/>
              </a:rPr>
              <a:t>July 24, 2024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557588D-8B92-952F-6623-50ACC6D10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7988" y="6009334"/>
            <a:ext cx="2049124" cy="70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B9164C9A-09C1-3F99-8535-2491C1AA47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929"/>
            <a:ext cx="4965688" cy="2789654"/>
          </a:xfrm>
          <a:prstGeom prst="rect">
            <a:avLst/>
          </a:prstGeom>
        </p:spPr>
      </p:pic>
      <p:pic>
        <p:nvPicPr>
          <p:cNvPr id="6" name="Picture 5" descr="A tractor in a field&#10;&#10;Description automatically generated">
            <a:extLst>
              <a:ext uri="{FF2B5EF4-FFF2-40B4-BE49-F238E27FC236}">
                <a16:creationId xmlns:a16="http://schemas.microsoft.com/office/drawing/2014/main" id="{CE1CFE83-398F-0EDF-65BB-BD4707B0A0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5688" y="0"/>
            <a:ext cx="4178312" cy="2773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FA4AC5-798C-003F-C790-485E74AB6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73725"/>
            <a:ext cx="9144000" cy="1669688"/>
          </a:xfrm>
          <a:prstGeom prst="rect">
            <a:avLst/>
          </a:prstGeom>
          <a:solidFill>
            <a:srgbClr val="7AC141"/>
          </a:solidFill>
          <a:ln>
            <a:noFill/>
          </a:ln>
          <a:effectLst>
            <a:outerShdw blurRad="50800" dist="76201" dir="2700000" algn="tl" rotWithShape="0">
              <a:srgbClr val="808080">
                <a:alpha val="39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412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Helvetica" pitchFamily="2" charset="0"/>
                <a:ea typeface="Helvetica Neue Condensed Black" charset="0"/>
                <a:cs typeface="Arial Black" panose="020B0604020202020204" pitchFamily="34" charset="0"/>
              </a:rPr>
              <a:t>THE HEMP POTENTIAL:</a:t>
            </a:r>
          </a:p>
          <a:p>
            <a:pPr algn="ctr">
              <a:lnSpc>
                <a:spcPts val="412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Helvetica" pitchFamily="2" charset="0"/>
                <a:ea typeface="Helvetica Neue Condensed Black" charset="0"/>
                <a:cs typeface="Arial Black" panose="020B0604020202020204" pitchFamily="34" charset="0"/>
              </a:rPr>
              <a:t>Community-Based Biodiesel to</a:t>
            </a:r>
          </a:p>
          <a:p>
            <a:pPr algn="ctr">
              <a:lnSpc>
                <a:spcPts val="412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Helvetica" pitchFamily="2" charset="0"/>
                <a:ea typeface="Helvetica Neue Condensed Black" charset="0"/>
                <a:cs typeface="Arial Black" panose="020B0604020202020204" pitchFamily="34" charset="0"/>
              </a:rPr>
              <a:t>Grow Hawaii’s Circular-Economy</a:t>
            </a:r>
          </a:p>
        </p:txBody>
      </p:sp>
    </p:spTree>
    <p:extLst>
      <p:ext uri="{BB962C8B-B14F-4D97-AF65-F5344CB8AC3E}">
        <p14:creationId xmlns:p14="http://schemas.microsoft.com/office/powerpoint/2010/main" val="2047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uck parked in front of a factory&#10;&#10;Description automatically generated">
            <a:extLst>
              <a:ext uri="{FF2B5EF4-FFF2-40B4-BE49-F238E27FC236}">
                <a16:creationId xmlns:a16="http://schemas.microsoft.com/office/drawing/2014/main" id="{FD041CD5-A413-3A93-1713-0E55B44C1B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67"/>
          <a:stretch/>
        </p:blipFill>
        <p:spPr>
          <a:xfrm rot="5400000">
            <a:off x="-200025" y="200023"/>
            <a:ext cx="6858001" cy="6457950"/>
          </a:xfrm>
          <a:prstGeom prst="rect">
            <a:avLst/>
          </a:prstGeom>
        </p:spPr>
      </p:pic>
      <p:pic>
        <p:nvPicPr>
          <p:cNvPr id="4" name="Picture 3" descr="A group of men standing in front of a truck&#10;&#10;Description automatically generated">
            <a:extLst>
              <a:ext uri="{FF2B5EF4-FFF2-40B4-BE49-F238E27FC236}">
                <a16:creationId xmlns:a16="http://schemas.microsoft.com/office/drawing/2014/main" id="{4056D95C-F717-D936-1C5D-E05443AAA2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6437" y="706371"/>
            <a:ext cx="2595603" cy="2801659"/>
          </a:xfrm>
          <a:prstGeom prst="rect">
            <a:avLst/>
          </a:prstGeom>
        </p:spPr>
      </p:pic>
      <p:pic>
        <p:nvPicPr>
          <p:cNvPr id="5" name="Picture 6" descr="customers2.png">
            <a:extLst>
              <a:ext uri="{FF2B5EF4-FFF2-40B4-BE49-F238E27FC236}">
                <a16:creationId xmlns:a16="http://schemas.microsoft.com/office/drawing/2014/main" id="{037259E9-764D-79FA-D04A-87F75DFDC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6436" y="5261190"/>
            <a:ext cx="2567563" cy="159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8D1B52-3E85-5C40-AC3C-A22D9C458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710"/>
            <a:ext cx="9172040" cy="646112"/>
          </a:xfrm>
          <a:prstGeom prst="rect">
            <a:avLst/>
          </a:prstGeom>
          <a:solidFill>
            <a:srgbClr val="75C53D"/>
          </a:solidFill>
          <a:ln>
            <a:noFill/>
          </a:ln>
          <a:effectLst>
            <a:outerShdw blurRad="50800" dist="76201" dir="2700000" algn="t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Helvetica" pitchFamily="2" charset="0"/>
                <a:ea typeface="Helvetica Neue Condensed Black" charset="0"/>
                <a:cs typeface="Helvetica Neue Condensed Black" charset="0"/>
              </a:rPr>
              <a:t>Biodiesel Made in Hawaii, for Hawaii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F2C839E-9EAE-5B3E-CEB7-562B02B88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3"/>
          <a:stretch/>
        </p:blipFill>
        <p:spPr bwMode="auto">
          <a:xfrm>
            <a:off x="6576437" y="3545592"/>
            <a:ext cx="2595603" cy="167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field of green plants&#10;&#10;Description automatically generated">
            <a:extLst>
              <a:ext uri="{FF2B5EF4-FFF2-40B4-BE49-F238E27FC236}">
                <a16:creationId xmlns:a16="http://schemas.microsoft.com/office/drawing/2014/main" id="{B5DB79D7-8381-DDDD-7C96-8FF3D45E4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12"/>
          <a:stretch/>
        </p:blipFill>
        <p:spPr>
          <a:xfrm>
            <a:off x="5895680" y="498329"/>
            <a:ext cx="3286079" cy="1943669"/>
          </a:xfrm>
          <a:prstGeom prst="rect">
            <a:avLst/>
          </a:prstGeom>
        </p:spPr>
      </p:pic>
      <p:pic>
        <p:nvPicPr>
          <p:cNvPr id="10" name="Picture 9" descr="A tractor in a field&#10;&#10;Description automatically generated">
            <a:extLst>
              <a:ext uri="{FF2B5EF4-FFF2-40B4-BE49-F238E27FC236}">
                <a16:creationId xmlns:a16="http://schemas.microsoft.com/office/drawing/2014/main" id="{783A18FE-C4E2-866D-9A05-D238E659D9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188"/>
          <a:stretch/>
        </p:blipFill>
        <p:spPr>
          <a:xfrm>
            <a:off x="0" y="-719775"/>
            <a:ext cx="5796960" cy="3515359"/>
          </a:xfrm>
          <a:prstGeom prst="rect">
            <a:avLst/>
          </a:prstGeom>
        </p:spPr>
      </p:pic>
      <p:pic>
        <p:nvPicPr>
          <p:cNvPr id="2" name="Picture 1" descr="Two men sitting on a pallet with bags of food&#10;&#10;Description automatically generated">
            <a:extLst>
              <a:ext uri="{FF2B5EF4-FFF2-40B4-BE49-F238E27FC236}">
                <a16:creationId xmlns:a16="http://schemas.microsoft.com/office/drawing/2014/main" id="{A39A2C56-BA25-19C8-DE17-80E5DCACD2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9007" y="2541367"/>
            <a:ext cx="1679713" cy="1780080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2370168B-3E05-C8C8-DC85-D251412BE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9" y="3060656"/>
            <a:ext cx="5583441" cy="36066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518"/>
              </a:spcAft>
              <a:buNone/>
              <a:defRPr/>
            </a:pPr>
            <a:r>
              <a:rPr lang="en-US" sz="2400" dirty="0">
                <a:latin typeface="Helvetica" pitchFamily="2" charset="0"/>
                <a:ea typeface="Helvetica" charset="0"/>
                <a:cs typeface="Arial" panose="020B0604020202020204" pitchFamily="34" charset="0"/>
              </a:rPr>
              <a:t>A Regenerative Agriculture &amp; Renewable Energy zero-waste model for </a:t>
            </a:r>
            <a:r>
              <a:rPr lang="en-US" sz="2400" b="1" dirty="0">
                <a:latin typeface="Helvetica" pitchFamily="2" charset="0"/>
                <a:ea typeface="Helvetica" charset="0"/>
                <a:cs typeface="Arial" panose="020B0604020202020204" pitchFamily="34" charset="0"/>
              </a:rPr>
              <a:t>“food first, then fuel”</a:t>
            </a:r>
          </a:p>
          <a:p>
            <a:pPr>
              <a:lnSpc>
                <a:spcPts val="2244"/>
              </a:lnSpc>
              <a:spcBef>
                <a:spcPct val="0"/>
              </a:spcBef>
              <a:spcAft>
                <a:spcPts val="518"/>
              </a:spcAft>
              <a:buNone/>
              <a:defRPr/>
            </a:pPr>
            <a:endParaRPr lang="en-US" altLang="en-US" sz="1556" b="1" dirty="0">
              <a:latin typeface="Helvetica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244"/>
              </a:lnSpc>
              <a:spcBef>
                <a:spcPct val="0"/>
              </a:spcBef>
              <a:spcAft>
                <a:spcPts val="518"/>
              </a:spcAft>
              <a:defRPr/>
            </a:pPr>
            <a:r>
              <a:rPr lang="en-US" altLang="en-US" sz="1800" dirty="0">
                <a:latin typeface="Helvetica" pitchFamily="2" charset="0"/>
                <a:cs typeface="Arial" panose="020B0604020202020204" pitchFamily="34" charset="0"/>
              </a:rPr>
              <a:t>USACE Hawaii ag-based biodiesel</a:t>
            </a:r>
          </a:p>
          <a:p>
            <a:pPr marL="285750" indent="-285750">
              <a:lnSpc>
                <a:spcPts val="2244"/>
              </a:lnSpc>
              <a:spcBef>
                <a:spcPct val="0"/>
              </a:spcBef>
              <a:spcAft>
                <a:spcPts val="518"/>
              </a:spcAft>
              <a:defRPr/>
            </a:pPr>
            <a:r>
              <a:rPr lang="en-US" altLang="en-US" sz="1800" dirty="0">
                <a:latin typeface="Helvetica" pitchFamily="2" charset="0"/>
                <a:cs typeface="Arial" panose="020B0604020202020204" pitchFamily="34" charset="0"/>
              </a:rPr>
              <a:t>1,000+ acre scale</a:t>
            </a:r>
          </a:p>
          <a:p>
            <a:pPr marL="285750" indent="-285750">
              <a:lnSpc>
                <a:spcPts val="2244"/>
              </a:lnSpc>
              <a:spcBef>
                <a:spcPct val="0"/>
              </a:spcBef>
              <a:spcAft>
                <a:spcPts val="518"/>
              </a:spcAft>
              <a:defRPr/>
            </a:pPr>
            <a:r>
              <a:rPr lang="en-US" altLang="en-US" sz="1800" dirty="0">
                <a:latin typeface="Helvetica" pitchFamily="2" charset="0"/>
                <a:cs typeface="Arial" panose="020B0604020202020204" pitchFamily="34" charset="0"/>
              </a:rPr>
              <a:t>Sunflowers &amp; other oilseed cover crops</a:t>
            </a:r>
          </a:p>
          <a:p>
            <a:pPr marL="285750" indent="-285750">
              <a:lnSpc>
                <a:spcPts val="2244"/>
              </a:lnSpc>
              <a:spcBef>
                <a:spcPct val="0"/>
              </a:spcBef>
              <a:spcAft>
                <a:spcPts val="518"/>
              </a:spcAft>
              <a:defRPr/>
            </a:pPr>
            <a:r>
              <a:rPr lang="en-US" altLang="en-US" sz="1800" dirty="0">
                <a:latin typeface="Helvetica" pitchFamily="2" charset="0"/>
                <a:cs typeface="Arial" panose="020B0604020202020204" pitchFamily="34" charset="0"/>
              </a:rPr>
              <a:t>Culinary Oils + Meal for local Livestock Feed</a:t>
            </a:r>
            <a:endParaRPr lang="en-US" altLang="en-US" sz="1800" b="1" dirty="0">
              <a:solidFill>
                <a:schemeClr val="accent6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>
              <a:lnSpc>
                <a:spcPts val="2244"/>
              </a:lnSpc>
              <a:spcBef>
                <a:spcPct val="0"/>
              </a:spcBef>
              <a:spcAft>
                <a:spcPts val="518"/>
              </a:spcAft>
              <a:buNone/>
              <a:defRPr/>
            </a:pPr>
            <a:endParaRPr lang="en-US" altLang="en-US" sz="1500" dirty="0">
              <a:latin typeface="Helvetica" pitchFamily="2" charset="0"/>
              <a:cs typeface="Arial" panose="020B0604020202020204" pitchFamily="34" charset="0"/>
            </a:endParaRPr>
          </a:p>
          <a:p>
            <a:pPr marL="147937" indent="-147937">
              <a:lnSpc>
                <a:spcPts val="2244"/>
              </a:lnSpc>
              <a:spcBef>
                <a:spcPct val="0"/>
              </a:spcBef>
              <a:spcAft>
                <a:spcPts val="518"/>
              </a:spcAft>
              <a:defRPr/>
            </a:pPr>
            <a:endParaRPr lang="en-US" altLang="en-US" sz="1500" dirty="0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2BDDE-68F0-4273-D58D-0F9E47790A89}"/>
              </a:ext>
            </a:extLst>
          </p:cNvPr>
          <p:cNvSpPr txBox="1"/>
          <p:nvPr/>
        </p:nvSpPr>
        <p:spPr>
          <a:xfrm>
            <a:off x="0" y="293688"/>
            <a:ext cx="9143999" cy="646331"/>
          </a:xfrm>
          <a:prstGeom prst="rect">
            <a:avLst/>
          </a:prstGeom>
          <a:solidFill>
            <a:srgbClr val="75C53D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Helvetica" pitchFamily="2" charset="0"/>
                <a:ea typeface="Helvetica Neue Condensed Black" charset="0"/>
                <a:cs typeface="Helvetica Neue Condensed Black" charset="0"/>
              </a:rPr>
              <a:t>2024 Expansion to </a:t>
            </a:r>
            <a:r>
              <a:rPr lang="en-US" sz="3600" b="1" dirty="0" err="1">
                <a:solidFill>
                  <a:schemeClr val="bg1"/>
                </a:solidFill>
                <a:latin typeface="Helvetica" pitchFamily="2" charset="0"/>
                <a:ea typeface="Helvetica Neue Condensed Black" charset="0"/>
                <a:cs typeface="Helvetica Neue Condensed Black" charset="0"/>
              </a:rPr>
              <a:t>Kauaʻi</a:t>
            </a:r>
            <a:endParaRPr lang="en-US" sz="3600" b="1" dirty="0">
              <a:solidFill>
                <a:schemeClr val="bg1"/>
              </a:solidFill>
              <a:latin typeface="Helvetica" pitchFamily="2" charset="0"/>
              <a:ea typeface="Helvetica Neue Condensed Black" charset="0"/>
              <a:cs typeface="Helvetica Neue Condensed Black" charset="0"/>
            </a:endParaRPr>
          </a:p>
        </p:txBody>
      </p:sp>
      <p:pic>
        <p:nvPicPr>
          <p:cNvPr id="21" name="Picture 20" descr="A bowl of vegetables and oil being poured into a bowl&#10;&#10;Description automatically generated">
            <a:extLst>
              <a:ext uri="{FF2B5EF4-FFF2-40B4-BE49-F238E27FC236}">
                <a16:creationId xmlns:a16="http://schemas.microsoft.com/office/drawing/2014/main" id="{47A23DEB-46C6-2F8B-4AE4-B6849C35F1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2967" y="2541367"/>
            <a:ext cx="1531033" cy="1780080"/>
          </a:xfrm>
          <a:prstGeom prst="rect">
            <a:avLst/>
          </a:prstGeom>
        </p:spPr>
      </p:pic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3BFFDCA-449C-A318-A109-F5CADBB36E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7920" y="4416003"/>
            <a:ext cx="3286079" cy="2441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20CB32-8298-F6E9-EDB0-395D7149CA30}"/>
              </a:ext>
            </a:extLst>
          </p:cNvPr>
          <p:cNvSpPr txBox="1"/>
          <p:nvPr/>
        </p:nvSpPr>
        <p:spPr>
          <a:xfrm>
            <a:off x="4311046" y="-1033150"/>
            <a:ext cx="8376556" cy="1061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Above ground pivot irrigation for LOCAL food crops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Rice, potatoes, wheat, etc.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Culinary Oils: sunflower,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madadamia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safflower, canola,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hemp seed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82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with rows of plants&#10;&#10;Description automatically generated">
            <a:extLst>
              <a:ext uri="{FF2B5EF4-FFF2-40B4-BE49-F238E27FC236}">
                <a16:creationId xmlns:a16="http://schemas.microsoft.com/office/drawing/2014/main" id="{2583CAA3-A9AB-95B5-1595-A02722022C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"/>
            <a:ext cx="914400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FBB819-CF86-79B7-C233-4DE4A10EE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257219"/>
            <a:ext cx="9144000" cy="1143903"/>
          </a:xfrm>
          <a:prstGeom prst="rect">
            <a:avLst/>
          </a:prstGeom>
          <a:solidFill>
            <a:srgbClr val="7AC141"/>
          </a:solidFill>
          <a:ln>
            <a:noFill/>
          </a:ln>
          <a:effectLst>
            <a:outerShdw blurRad="50800" dist="76201" dir="2700000" algn="tl" rotWithShape="0">
              <a:srgbClr val="808080">
                <a:alpha val="39998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412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Helvetica Neue Condensed Black" charset="0"/>
                <a:cs typeface="Arial Black" panose="020B0604020202020204" pitchFamily="34" charset="0"/>
              </a:rPr>
              <a:t>	</a:t>
            </a:r>
            <a:r>
              <a:rPr lang="en-US" sz="3600" b="1" dirty="0">
                <a:solidFill>
                  <a:schemeClr val="bg1"/>
                </a:solidFill>
                <a:latin typeface="Helvetica" pitchFamily="2" charset="0"/>
                <a:ea typeface="Helvetica Neue Condensed Black" charset="0"/>
                <a:cs typeface="Arial Black" panose="020B0604020202020204" pitchFamily="34" charset="0"/>
              </a:rPr>
              <a:t>Hemp in Hawaii? </a:t>
            </a:r>
          </a:p>
          <a:p>
            <a:pPr>
              <a:lnSpc>
                <a:spcPts val="412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Helvetica" pitchFamily="2" charset="0"/>
                <a:ea typeface="Helvetica Neue Condensed Black" charset="0"/>
                <a:cs typeface="Arial Black" panose="020B0604020202020204" pitchFamily="34" charset="0"/>
              </a:rPr>
              <a:t>	Challenges from the Beginning…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A81CB-FCA1-D00A-3984-0E89BEEB8B03}"/>
              </a:ext>
            </a:extLst>
          </p:cNvPr>
          <p:cNvSpPr txBox="1"/>
          <p:nvPr/>
        </p:nvSpPr>
        <p:spPr>
          <a:xfrm>
            <a:off x="1810676" y="1658340"/>
            <a:ext cx="6943887" cy="388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Lack of State urgency and support</a:t>
            </a:r>
          </a:p>
          <a:p>
            <a:pPr marL="800100" marR="0" lvl="1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Limited access to traditional capital</a:t>
            </a:r>
          </a:p>
          <a:p>
            <a:pPr marL="800100" marR="0" lvl="1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Lack of clarity in government regulations</a:t>
            </a:r>
          </a:p>
          <a:p>
            <a:pPr marL="800100" marR="0" lvl="1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Market confusion</a:t>
            </a:r>
          </a:p>
          <a:p>
            <a:pPr marL="800100" marR="0" lvl="1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kern="100" dirty="0">
              <a:solidFill>
                <a:schemeClr val="bg1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R="0" lvl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1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800100" marR="0" lvl="1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bottle of water on a sunny day&#10;&#10;Description automatically generated">
            <a:extLst>
              <a:ext uri="{FF2B5EF4-FFF2-40B4-BE49-F238E27FC236}">
                <a16:creationId xmlns:a16="http://schemas.microsoft.com/office/drawing/2014/main" id="{213AAC69-85DE-4128-578F-57CB07E947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8096" y="3915427"/>
            <a:ext cx="2306467" cy="2568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7018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with rows of plants&#10;&#10;Description automatically generated">
            <a:extLst>
              <a:ext uri="{FF2B5EF4-FFF2-40B4-BE49-F238E27FC236}">
                <a16:creationId xmlns:a16="http://schemas.microsoft.com/office/drawing/2014/main" id="{B2791EED-9D57-66E3-B0EA-D57D14ABA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7891" name="TextBox 1">
            <a:extLst>
              <a:ext uri="{FF2B5EF4-FFF2-40B4-BE49-F238E27FC236}">
                <a16:creationId xmlns:a16="http://schemas.microsoft.com/office/drawing/2014/main" id="{2543D014-15B9-EF96-33C8-6D23EFB8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292" y="525779"/>
            <a:ext cx="7159805" cy="27853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7500" b="1" dirty="0">
                <a:solidFill>
                  <a:schemeClr val="bg1"/>
                </a:solidFill>
                <a:latin typeface="Fave Script Bold Pro" panose="020F0502020204030204" pitchFamily="34" charset="0"/>
                <a:cs typeface="Fave Script Bold Pro" panose="020F0502020204030204" pitchFamily="34" charset="0"/>
              </a:rPr>
              <a:t>Mahalo</a:t>
            </a:r>
            <a:r>
              <a:rPr lang="en-US" altLang="en-US" sz="17500" b="1" dirty="0">
                <a:solidFill>
                  <a:schemeClr val="bg1"/>
                </a:solidFill>
              </a:rPr>
              <a:t>!</a:t>
            </a:r>
            <a:endParaRPr lang="en-US" altLang="en-US" sz="17500" dirty="0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006B2CA-F4E6-CA60-61A2-E410F4405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8680" y="5297407"/>
            <a:ext cx="5426449" cy="119814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50" b="1" dirty="0" err="1">
                <a:solidFill>
                  <a:schemeClr val="bg1"/>
                </a:solidFill>
                <a:latin typeface="Helvetica" pitchFamily="2" charset="0"/>
              </a:rPr>
              <a:t>Biodiesel.com</a:t>
            </a:r>
            <a:endParaRPr lang="en-US" altLang="en-US" sz="1650" b="1" dirty="0">
              <a:solidFill>
                <a:schemeClr val="bg1"/>
              </a:solidFill>
              <a:latin typeface="Helvetica" pitchFamily="2" charset="0"/>
            </a:endParaRPr>
          </a:p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50" b="1"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altLang="en-US" sz="1650" b="1" dirty="0" err="1">
                <a:solidFill>
                  <a:schemeClr val="bg1"/>
                </a:solidFill>
                <a:latin typeface="Helvetica" pitchFamily="2" charset="0"/>
              </a:rPr>
              <a:t>pacificbiodiesel</a:t>
            </a:r>
            <a:endParaRPr lang="en-US" altLang="en-US" sz="1650" b="1" dirty="0">
              <a:solidFill>
                <a:schemeClr val="bg1"/>
              </a:solidFill>
              <a:latin typeface="Helvetica" pitchFamily="2" charset="0"/>
            </a:endParaRPr>
          </a:p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50" b="1"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altLang="en-US" sz="1650" b="1" dirty="0" err="1">
                <a:solidFill>
                  <a:schemeClr val="bg1"/>
                </a:solidFill>
                <a:latin typeface="Helvetica" pitchFamily="2" charset="0"/>
              </a:rPr>
              <a:t>maidenhawaiinaturals</a:t>
            </a:r>
            <a:endParaRPr lang="en-US" altLang="en-US" sz="1650" b="1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53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9397</TotalTime>
  <Words>143</Words>
  <Application>Microsoft Macintosh PowerPoint</Application>
  <PresentationFormat>On-screen Show (4:3)</PresentationFormat>
  <Paragraphs>35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Fave Script Bold Pro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King</dc:creator>
  <cp:lastModifiedBy>Bob King</cp:lastModifiedBy>
  <cp:revision>71</cp:revision>
  <cp:lastPrinted>2022-09-12T22:05:32Z</cp:lastPrinted>
  <dcterms:created xsi:type="dcterms:W3CDTF">2021-12-01T03:25:01Z</dcterms:created>
  <dcterms:modified xsi:type="dcterms:W3CDTF">2024-07-19T19:28:42Z</dcterms:modified>
</cp:coreProperties>
</file>